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4" r:id="rId4"/>
    <p:sldId id="272" r:id="rId5"/>
    <p:sldId id="273" r:id="rId6"/>
    <p:sldId id="280" r:id="rId7"/>
    <p:sldId id="275" r:id="rId8"/>
    <p:sldId id="260" r:id="rId9"/>
    <p:sldId id="276" r:id="rId10"/>
    <p:sldId id="277" r:id="rId11"/>
    <p:sldId id="278" r:id="rId12"/>
    <p:sldId id="279" r:id="rId13"/>
    <p:sldId id="265" r:id="rId14"/>
    <p:sldId id="267" r:id="rId15"/>
    <p:sldId id="262" r:id="rId16"/>
    <p:sldId id="266" r:id="rId17"/>
    <p:sldId id="263" r:id="rId18"/>
    <p:sldId id="264" r:id="rId19"/>
    <p:sldId id="268" r:id="rId20"/>
    <p:sldId id="269" r:id="rId21"/>
    <p:sldId id="26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58" y="8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AF55-4F92-4854-BBBE-D634E1522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3262F8-35FD-4DCC-B09B-97D4C7CDDC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30A521-E838-4EC6-92F7-3226BF2DC2B5}"/>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5" name="Footer Placeholder 4">
            <a:extLst>
              <a:ext uri="{FF2B5EF4-FFF2-40B4-BE49-F238E27FC236}">
                <a16:creationId xmlns:a16="http://schemas.microsoft.com/office/drawing/2014/main" id="{21223625-0D98-46B1-821B-4007875999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712200-346B-4FE0-A89D-F1EB15A349A4}"/>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149670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9C2C-BD93-4F7B-84E8-13078D2554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301EDB-FA56-489F-A90F-1889812BC5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7B17B3-9FA0-491D-B142-20DFC0492954}"/>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5" name="Footer Placeholder 4">
            <a:extLst>
              <a:ext uri="{FF2B5EF4-FFF2-40B4-BE49-F238E27FC236}">
                <a16:creationId xmlns:a16="http://schemas.microsoft.com/office/drawing/2014/main" id="{FA866755-52F7-4303-B8A6-69B7E92C0B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760FCC-31D9-488C-85FE-DD84F4CA3356}"/>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789732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647729-87FE-49AA-B517-66D85A1D6A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B753A2-084B-4BC0-B20E-FA4CA782DC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1DBA1C-CFE9-4B2C-8775-38DF642EED34}"/>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5" name="Footer Placeholder 4">
            <a:extLst>
              <a:ext uri="{FF2B5EF4-FFF2-40B4-BE49-F238E27FC236}">
                <a16:creationId xmlns:a16="http://schemas.microsoft.com/office/drawing/2014/main" id="{403D1640-1D73-4914-B12F-1CE1470DB8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DCCBB2-D3D6-4B94-96DC-7BC14586500C}"/>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31808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5D31-69A7-49E9-8945-55BF7E31A5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06B8FF-B935-4871-A6B0-C0A5FBF79F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EC6ADC-7042-4775-BE19-ABCF9383BAD1}"/>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5" name="Footer Placeholder 4">
            <a:extLst>
              <a:ext uri="{FF2B5EF4-FFF2-40B4-BE49-F238E27FC236}">
                <a16:creationId xmlns:a16="http://schemas.microsoft.com/office/drawing/2014/main" id="{13B871D6-9A8C-4087-90F0-6FB770D2A8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D9B05-187B-4144-AAEB-621EA75F3034}"/>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179265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74E3-A0FB-4DE2-AF5B-2C5716A4C2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FD2D86A-1AA5-49B3-9945-F759552C9E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F4CEE3-34B5-405D-A51A-70DB964FAEBA}"/>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5" name="Footer Placeholder 4">
            <a:extLst>
              <a:ext uri="{FF2B5EF4-FFF2-40B4-BE49-F238E27FC236}">
                <a16:creationId xmlns:a16="http://schemas.microsoft.com/office/drawing/2014/main" id="{43636DBC-7A10-4B69-99CA-9F9118079C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F9315B-4B58-403C-845B-F1494C45E3C7}"/>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315317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9E44-31BB-4BB8-9A99-0D7BEF7774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DFFF40-4D4A-48E1-A21C-94CC29B9C3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E31DD5-EC97-4E66-A81C-F95062CB9F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DEB340-EA10-4A19-B9E8-3A9118B12904}"/>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6" name="Footer Placeholder 5">
            <a:extLst>
              <a:ext uri="{FF2B5EF4-FFF2-40B4-BE49-F238E27FC236}">
                <a16:creationId xmlns:a16="http://schemas.microsoft.com/office/drawing/2014/main" id="{C29D6788-7EA4-45F2-99C8-786003662F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ADFE7D-DA47-4721-A7F4-4A3EAEC6A47A}"/>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2609835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3CEA9-5780-4679-928D-B4A708E359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008DAD-7F48-4FA0-98C8-B5BBD068C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4595C3-A173-4DFA-BF47-72374C4081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577AA9-6214-4AE8-A61F-4F29D0DAA3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01BDCB-1B8D-4E04-A46F-E254008EFC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56F85BD-2742-4C25-B49A-CF0450E6F5EB}"/>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8" name="Footer Placeholder 7">
            <a:extLst>
              <a:ext uri="{FF2B5EF4-FFF2-40B4-BE49-F238E27FC236}">
                <a16:creationId xmlns:a16="http://schemas.microsoft.com/office/drawing/2014/main" id="{0468B514-A751-4A78-9390-B1A61B44D5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4DF577-3BCB-4B68-AC85-17FCF9F7B2F4}"/>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282040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5CB9E-5EDE-4763-A25D-7A3818431B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9954E9C-F809-4A5C-9921-6CFB208197A1}"/>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4" name="Footer Placeholder 3">
            <a:extLst>
              <a:ext uri="{FF2B5EF4-FFF2-40B4-BE49-F238E27FC236}">
                <a16:creationId xmlns:a16="http://schemas.microsoft.com/office/drawing/2014/main" id="{E21648FF-4504-44A8-878B-8E8BDAD3CB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75AC9CD-CE6F-4702-8954-FDE1A32B42B5}"/>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348338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AD20E8-D5FE-444F-9CDB-62C87254EF25}"/>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3" name="Footer Placeholder 2">
            <a:extLst>
              <a:ext uri="{FF2B5EF4-FFF2-40B4-BE49-F238E27FC236}">
                <a16:creationId xmlns:a16="http://schemas.microsoft.com/office/drawing/2014/main" id="{CAEAD462-2164-4FF8-999B-4212377801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2249F9-4990-4E3A-A6CB-EE52A3D26C3A}"/>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2629680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313C-BACD-4374-AF88-6843C2E6A3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402166-E679-4B7C-8755-2E93FBC26D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930D6B-9370-485C-9434-8269ADD38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798C94-C70D-49A2-B031-8D062FB2F593}"/>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6" name="Footer Placeholder 5">
            <a:extLst>
              <a:ext uri="{FF2B5EF4-FFF2-40B4-BE49-F238E27FC236}">
                <a16:creationId xmlns:a16="http://schemas.microsoft.com/office/drawing/2014/main" id="{5144473B-B0BB-4450-B98E-F8666E945C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39A789-43E5-4992-A7F5-A484E85C8699}"/>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2900998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9982-CCDE-4F8C-B1A3-9CFC1402FF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E5BDA5-AAF4-4954-9D6B-8B42D0A67A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1ACE8F-668C-4562-A5BA-EB5EEECB99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DD046-095E-4CA6-92A3-C11DE940D6CB}"/>
              </a:ext>
            </a:extLst>
          </p:cNvPr>
          <p:cNvSpPr>
            <a:spLocks noGrp="1"/>
          </p:cNvSpPr>
          <p:nvPr>
            <p:ph type="dt" sz="half" idx="10"/>
          </p:nvPr>
        </p:nvSpPr>
        <p:spPr/>
        <p:txBody>
          <a:bodyPr/>
          <a:lstStyle/>
          <a:p>
            <a:fld id="{85EF4E8F-DA5B-49A4-86B7-B48545C996E6}" type="datetimeFigureOut">
              <a:rPr lang="en-IN" smtClean="0"/>
              <a:t>06-08-2020</a:t>
            </a:fld>
            <a:endParaRPr lang="en-IN"/>
          </a:p>
        </p:txBody>
      </p:sp>
      <p:sp>
        <p:nvSpPr>
          <p:cNvPr id="6" name="Footer Placeholder 5">
            <a:extLst>
              <a:ext uri="{FF2B5EF4-FFF2-40B4-BE49-F238E27FC236}">
                <a16:creationId xmlns:a16="http://schemas.microsoft.com/office/drawing/2014/main" id="{05F8D304-AE28-47CD-BB11-2F9CB25DF3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2374AC-96A4-4A1B-A839-1CE381A907C6}"/>
              </a:ext>
            </a:extLst>
          </p:cNvPr>
          <p:cNvSpPr>
            <a:spLocks noGrp="1"/>
          </p:cNvSpPr>
          <p:nvPr>
            <p:ph type="sldNum" sz="quarter" idx="12"/>
          </p:nvPr>
        </p:nvSpPr>
        <p:spPr/>
        <p:txBody>
          <a:bodyPr/>
          <a:lstStyle/>
          <a:p>
            <a:fld id="{5F5F3CC8-38C0-4A72-858E-54F0C380B514}" type="slidenum">
              <a:rPr lang="en-IN" smtClean="0"/>
              <a:t>‹#›</a:t>
            </a:fld>
            <a:endParaRPr lang="en-IN"/>
          </a:p>
        </p:txBody>
      </p:sp>
    </p:spTree>
    <p:extLst>
      <p:ext uri="{BB962C8B-B14F-4D97-AF65-F5344CB8AC3E}">
        <p14:creationId xmlns:p14="http://schemas.microsoft.com/office/powerpoint/2010/main" val="3395238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D65155-E6E2-4A92-9174-A3269152B7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F3B5CB-3AC6-412A-B087-61660168C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4AAF6F-0924-441D-AD42-C245A9B4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F4E8F-DA5B-49A4-86B7-B48545C996E6}" type="datetimeFigureOut">
              <a:rPr lang="en-IN" smtClean="0"/>
              <a:t>06-08-2020</a:t>
            </a:fld>
            <a:endParaRPr lang="en-IN"/>
          </a:p>
        </p:txBody>
      </p:sp>
      <p:sp>
        <p:nvSpPr>
          <p:cNvPr id="5" name="Footer Placeholder 4">
            <a:extLst>
              <a:ext uri="{FF2B5EF4-FFF2-40B4-BE49-F238E27FC236}">
                <a16:creationId xmlns:a16="http://schemas.microsoft.com/office/drawing/2014/main" id="{B63B3018-EB5E-4157-BB58-CA19D133E4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D3D27BB-C3D7-4898-A7A2-E35A48B449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F3CC8-38C0-4A72-858E-54F0C380B514}" type="slidenum">
              <a:rPr lang="en-IN" smtClean="0"/>
              <a:t>‹#›</a:t>
            </a:fld>
            <a:endParaRPr lang="en-IN"/>
          </a:p>
        </p:txBody>
      </p:sp>
    </p:spTree>
    <p:extLst>
      <p:ext uri="{BB962C8B-B14F-4D97-AF65-F5344CB8AC3E}">
        <p14:creationId xmlns:p14="http://schemas.microsoft.com/office/powerpoint/2010/main" val="671072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es Deep Learning Really Require “Big Data”? — No! | by Zach ...">
            <a:extLst>
              <a:ext uri="{FF2B5EF4-FFF2-40B4-BE49-F238E27FC236}">
                <a16:creationId xmlns:a16="http://schemas.microsoft.com/office/drawing/2014/main" id="{4B12CD63-8FFD-4415-AE0C-57A9B5355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393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6FE0-2CE9-4808-8AB3-331F9AE17C51}"/>
              </a:ext>
            </a:extLst>
          </p:cNvPr>
          <p:cNvSpPr>
            <a:spLocks noGrp="1"/>
          </p:cNvSpPr>
          <p:nvPr>
            <p:ph type="title"/>
          </p:nvPr>
        </p:nvSpPr>
        <p:spPr/>
        <p:txBody>
          <a:bodyPr/>
          <a:lstStyle/>
          <a:p>
            <a:r>
              <a:rPr lang="en-US" b="1" dirty="0">
                <a:solidFill>
                  <a:srgbClr val="1A1A1A"/>
                </a:solidFill>
                <a:latin typeface="Arial" panose="020B0604020202020204" pitchFamily="34" charset="0"/>
              </a:rPr>
              <a:t>T</a:t>
            </a:r>
            <a:r>
              <a:rPr lang="en-US" b="1" i="0" dirty="0">
                <a:solidFill>
                  <a:srgbClr val="1A1A1A"/>
                </a:solidFill>
                <a:effectLst/>
                <a:latin typeface="Arial" panose="020B0604020202020204" pitchFamily="34" charset="0"/>
              </a:rPr>
              <a:t>here are two main reasons it has only recently become useful</a:t>
            </a:r>
            <a:r>
              <a:rPr lang="en-US" b="0" i="0" dirty="0">
                <a:solidFill>
                  <a:srgbClr val="1A1A1A"/>
                </a:solidFill>
                <a:effectLst/>
                <a:latin typeface="Arial" panose="020B0604020202020204" pitchFamily="34" charset="0"/>
              </a:rPr>
              <a:t>.</a:t>
            </a:r>
            <a:endParaRPr lang="en-IN" dirty="0"/>
          </a:p>
        </p:txBody>
      </p:sp>
      <p:sp>
        <p:nvSpPr>
          <p:cNvPr id="3" name="Content Placeholder 2">
            <a:extLst>
              <a:ext uri="{FF2B5EF4-FFF2-40B4-BE49-F238E27FC236}">
                <a16:creationId xmlns:a16="http://schemas.microsoft.com/office/drawing/2014/main" id="{2338A708-CC1E-45F5-99CF-3E862397939B}"/>
              </a:ext>
            </a:extLst>
          </p:cNvPr>
          <p:cNvSpPr>
            <a:spLocks noGrp="1"/>
          </p:cNvSpPr>
          <p:nvPr>
            <p:ph idx="1"/>
          </p:nvPr>
        </p:nvSpPr>
        <p:spPr/>
        <p:txBody>
          <a:bodyPr>
            <a:normAutofit/>
          </a:bodyPr>
          <a:lstStyle/>
          <a:p>
            <a:r>
              <a:rPr lang="en-US" sz="2400" b="0" i="0" dirty="0">
                <a:solidFill>
                  <a:srgbClr val="1A1A1A"/>
                </a:solidFill>
                <a:effectLst/>
                <a:latin typeface="Arial" panose="020B0604020202020204" pitchFamily="34" charset="0"/>
              </a:rPr>
              <a:t>Deep learning requires large amounts of </a:t>
            </a:r>
            <a:r>
              <a:rPr lang="en-US" sz="2400" b="1" i="0" dirty="0">
                <a:solidFill>
                  <a:srgbClr val="1A1A1A"/>
                </a:solidFill>
                <a:effectLst/>
                <a:latin typeface="Arial" panose="020B0604020202020204" pitchFamily="34" charset="0"/>
              </a:rPr>
              <a:t>labeled data</a:t>
            </a:r>
            <a:r>
              <a:rPr lang="en-US" sz="2400" b="0" i="0" dirty="0">
                <a:solidFill>
                  <a:srgbClr val="1A1A1A"/>
                </a:solidFill>
                <a:effectLst/>
                <a:latin typeface="Arial" panose="020B0604020202020204" pitchFamily="34" charset="0"/>
              </a:rPr>
              <a:t>. For example, driverless car development requires millions of images and thousands of hours of video.</a:t>
            </a:r>
          </a:p>
          <a:p>
            <a:r>
              <a:rPr lang="en-US" sz="2400" b="0" i="0" dirty="0">
                <a:solidFill>
                  <a:srgbClr val="1A1A1A"/>
                </a:solidFill>
                <a:effectLst/>
                <a:latin typeface="Arial" panose="020B0604020202020204" pitchFamily="34" charset="0"/>
              </a:rPr>
              <a:t>Deep learning requires substantial </a:t>
            </a:r>
            <a:r>
              <a:rPr lang="en-US" sz="2400" b="1" i="0" dirty="0">
                <a:solidFill>
                  <a:srgbClr val="1A1A1A"/>
                </a:solidFill>
                <a:effectLst/>
                <a:latin typeface="Arial" panose="020B0604020202020204" pitchFamily="34" charset="0"/>
              </a:rPr>
              <a:t>computing power</a:t>
            </a:r>
            <a:r>
              <a:rPr lang="en-US" sz="2400" b="0" i="0" dirty="0">
                <a:solidFill>
                  <a:srgbClr val="1A1A1A"/>
                </a:solidFill>
                <a:effectLst/>
                <a:latin typeface="Arial" panose="020B0604020202020204" pitchFamily="34" charset="0"/>
              </a:rPr>
              <a:t>. High-performance GPUs have a parallel architecture that is efficient for deep learning. When combined with clusters or cloud computing, this enables development teams to reduce training time for a deep learning network from weeks to hours or less.</a:t>
            </a:r>
            <a:endParaRPr lang="en-IN" sz="2400" dirty="0"/>
          </a:p>
        </p:txBody>
      </p:sp>
    </p:spTree>
    <p:extLst>
      <p:ext uri="{BB962C8B-B14F-4D97-AF65-F5344CB8AC3E}">
        <p14:creationId xmlns:p14="http://schemas.microsoft.com/office/powerpoint/2010/main" val="4032941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7F26-19CC-4212-9A44-A0D5FDA32955}"/>
              </a:ext>
            </a:extLst>
          </p:cNvPr>
          <p:cNvSpPr>
            <a:spLocks noGrp="1"/>
          </p:cNvSpPr>
          <p:nvPr>
            <p:ph type="title"/>
          </p:nvPr>
        </p:nvSpPr>
        <p:spPr/>
        <p:txBody>
          <a:bodyPr/>
          <a:lstStyle/>
          <a:p>
            <a:r>
              <a:rPr lang="en-IN" b="1" dirty="0">
                <a:effectLst/>
                <a:latin typeface="+mn-lt"/>
              </a:rPr>
              <a:t>How Deep Learning Works</a:t>
            </a:r>
            <a:endParaRPr lang="en-IN" b="1" dirty="0"/>
          </a:p>
        </p:txBody>
      </p:sp>
      <p:sp>
        <p:nvSpPr>
          <p:cNvPr id="3" name="Content Placeholder 2">
            <a:extLst>
              <a:ext uri="{FF2B5EF4-FFF2-40B4-BE49-F238E27FC236}">
                <a16:creationId xmlns:a16="http://schemas.microsoft.com/office/drawing/2014/main" id="{848E6AAC-2A90-4DF2-872D-54FF7BC555CC}"/>
              </a:ext>
            </a:extLst>
          </p:cNvPr>
          <p:cNvSpPr>
            <a:spLocks noGrp="1"/>
          </p:cNvSpPr>
          <p:nvPr>
            <p:ph idx="1"/>
          </p:nvPr>
        </p:nvSpPr>
        <p:spPr>
          <a:xfrm>
            <a:off x="838200" y="1825625"/>
            <a:ext cx="10515600" cy="4667250"/>
          </a:xfrm>
        </p:spPr>
        <p:txBody>
          <a:bodyPr>
            <a:normAutofit/>
          </a:bodyPr>
          <a:lstStyle/>
          <a:p>
            <a:pPr algn="l"/>
            <a:r>
              <a:rPr lang="en-US" sz="2600" b="0" i="0" dirty="0">
                <a:solidFill>
                  <a:srgbClr val="1A1A1A"/>
                </a:solidFill>
                <a:effectLst/>
                <a:latin typeface="Arial" panose="020B0604020202020204" pitchFamily="34" charset="0"/>
              </a:rPr>
              <a:t>Most deep learning methods use </a:t>
            </a:r>
            <a:r>
              <a:rPr lang="en-US" sz="2600" b="1" dirty="0">
                <a:latin typeface="Arial" panose="020B0604020202020204" pitchFamily="34" charset="0"/>
              </a:rPr>
              <a:t>neural network</a:t>
            </a:r>
            <a:r>
              <a:rPr lang="en-US" sz="2600" b="0" i="0" dirty="0">
                <a:solidFill>
                  <a:srgbClr val="1A1A1A"/>
                </a:solidFill>
                <a:effectLst/>
                <a:latin typeface="Arial" panose="020B0604020202020204" pitchFamily="34" charset="0"/>
              </a:rPr>
              <a:t> architectures, which is why deep learning models are often referred to as </a:t>
            </a:r>
            <a:r>
              <a:rPr lang="en-US" sz="2600" b="1" i="0" dirty="0">
                <a:solidFill>
                  <a:srgbClr val="1A1A1A"/>
                </a:solidFill>
                <a:effectLst/>
                <a:latin typeface="Arial" panose="020B0604020202020204" pitchFamily="34" charset="0"/>
              </a:rPr>
              <a:t>deep neural networks</a:t>
            </a:r>
            <a:r>
              <a:rPr lang="en-US" sz="2600" b="0" i="0" dirty="0">
                <a:solidFill>
                  <a:srgbClr val="1A1A1A"/>
                </a:solidFill>
                <a:effectLst/>
                <a:latin typeface="Arial" panose="020B0604020202020204" pitchFamily="34" charset="0"/>
              </a:rPr>
              <a:t>.</a:t>
            </a:r>
          </a:p>
          <a:p>
            <a:pPr algn="l"/>
            <a:r>
              <a:rPr lang="en-US" sz="2600" b="0" i="0" dirty="0">
                <a:solidFill>
                  <a:srgbClr val="1A1A1A"/>
                </a:solidFill>
                <a:effectLst/>
                <a:latin typeface="Arial" panose="020B0604020202020204" pitchFamily="34" charset="0"/>
              </a:rPr>
              <a:t>The term “deep” usually refers to the number of hidden layers in the neural network. </a:t>
            </a:r>
            <a:r>
              <a:rPr lang="en-US" sz="2600" dirty="0">
                <a:latin typeface="Arial" panose="020B0604020202020204" pitchFamily="34" charset="0"/>
              </a:rPr>
              <a:t>Traditional neural networks</a:t>
            </a:r>
            <a:r>
              <a:rPr lang="en-US" sz="2600" b="0" i="0" dirty="0">
                <a:effectLst/>
                <a:latin typeface="Arial" panose="020B0604020202020204" pitchFamily="34" charset="0"/>
              </a:rPr>
              <a:t> </a:t>
            </a:r>
            <a:r>
              <a:rPr lang="en-US" sz="2600" b="0" i="0" dirty="0">
                <a:solidFill>
                  <a:srgbClr val="1A1A1A"/>
                </a:solidFill>
                <a:effectLst/>
                <a:latin typeface="Arial" panose="020B0604020202020204" pitchFamily="34" charset="0"/>
              </a:rPr>
              <a:t>only contain 2-3 hidden layers, while deep networks can have as many as 150.</a:t>
            </a:r>
          </a:p>
          <a:p>
            <a:pPr algn="l"/>
            <a:r>
              <a:rPr lang="en-US" sz="2600" b="0" i="0" dirty="0">
                <a:solidFill>
                  <a:srgbClr val="1A1A1A"/>
                </a:solidFill>
                <a:effectLst/>
                <a:latin typeface="Arial" panose="020B0604020202020204" pitchFamily="34" charset="0"/>
              </a:rPr>
              <a:t>Deep learning models are trained by using large sets of labeled data and neural network architectures that learn features directly from the data without the need for manual feature extraction.</a:t>
            </a:r>
          </a:p>
        </p:txBody>
      </p:sp>
    </p:spTree>
    <p:extLst>
      <p:ext uri="{BB962C8B-B14F-4D97-AF65-F5344CB8AC3E}">
        <p14:creationId xmlns:p14="http://schemas.microsoft.com/office/powerpoint/2010/main" val="62046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Want to know how Deep Learning works? Here's a quick guide for ...">
            <a:extLst>
              <a:ext uri="{FF2B5EF4-FFF2-40B4-BE49-F238E27FC236}">
                <a16:creationId xmlns:a16="http://schemas.microsoft.com/office/drawing/2014/main" id="{390BC2BB-C5B4-4689-A290-7508E7BAD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15" y="16329"/>
            <a:ext cx="112410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134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B6B1E-2BED-4EE8-B85A-464D3175716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p:spPr>
      </p:pic>
    </p:spTree>
    <p:extLst>
      <p:ext uri="{BB962C8B-B14F-4D97-AF65-F5344CB8AC3E}">
        <p14:creationId xmlns:p14="http://schemas.microsoft.com/office/powerpoint/2010/main" val="3912493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9ACDB-5B6B-43DA-A9BB-33C24BC07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029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3E0B4-9044-48E6-92CA-EBE44A6F0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870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A15FB-9528-4AFA-B620-3D0659DF9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3482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2980BE-1510-4607-A955-1F87C1102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04640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C7C91-4CDA-4264-82C6-FAF2D73A7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7353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A2C26A-3960-4DDF-B631-00BEC55B8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9016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EDCB-A507-4701-A2FF-4F5D06E97F73}"/>
              </a:ext>
            </a:extLst>
          </p:cNvPr>
          <p:cNvSpPr>
            <a:spLocks noGrp="1"/>
          </p:cNvSpPr>
          <p:nvPr>
            <p:ph type="title"/>
          </p:nvPr>
        </p:nvSpPr>
        <p:spPr/>
        <p:txBody>
          <a:bodyPr>
            <a:normAutofit/>
          </a:bodyPr>
          <a:lstStyle/>
          <a:p>
            <a:r>
              <a:rPr lang="en-IN" sz="4000" b="1"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is Deep Learning?</a:t>
            </a:r>
            <a:r>
              <a:rPr lang="en-IN" sz="40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a:t>
            </a:r>
            <a:endParaRPr lang="en-IN" sz="8000" dirty="0"/>
          </a:p>
        </p:txBody>
      </p:sp>
      <p:sp>
        <p:nvSpPr>
          <p:cNvPr id="3" name="Content Placeholder 2">
            <a:extLst>
              <a:ext uri="{FF2B5EF4-FFF2-40B4-BE49-F238E27FC236}">
                <a16:creationId xmlns:a16="http://schemas.microsoft.com/office/drawing/2014/main" id="{D15A9CEB-4570-454F-ADA8-87BC6B17171B}"/>
              </a:ext>
            </a:extLst>
          </p:cNvPr>
          <p:cNvSpPr>
            <a:spLocks noGrp="1"/>
          </p:cNvSpPr>
          <p:nvPr>
            <p:ph idx="1"/>
          </p:nvPr>
        </p:nvSpPr>
        <p:spPr/>
        <p:txBody>
          <a:bodyPr/>
          <a:lstStyle/>
          <a:p>
            <a:r>
              <a:rPr lang="en-US" b="0" i="0" dirty="0">
                <a:solidFill>
                  <a:srgbClr val="1A1A1A"/>
                </a:solidFill>
                <a:effectLst/>
              </a:rPr>
              <a:t>Deep learning is a machine learning technique that teaches computers to do what comes naturally to humans: learn by example.</a:t>
            </a:r>
          </a:p>
          <a:p>
            <a:r>
              <a:rPr lang="en-US" b="0" i="0" dirty="0">
                <a:solidFill>
                  <a:srgbClr val="1A1A1A"/>
                </a:solidFill>
                <a:effectLst/>
              </a:rPr>
              <a:t> Deep learning is a key technology behind driverless cars, enabling them to recognize a stop sign, or to distinguish a pedestrian from a lamppost. It is the key to voice control in consumer devices like phones, tablets, TVs, and hands-free speakers. </a:t>
            </a:r>
          </a:p>
          <a:p>
            <a:r>
              <a:rPr lang="en-US" b="0" i="0" dirty="0">
                <a:solidFill>
                  <a:srgbClr val="1A1A1A"/>
                </a:solidFill>
                <a:effectLst/>
              </a:rPr>
              <a:t>Deep learning is getting lots of attention lately and for good reason. It’s achieving results that were not possible before</a:t>
            </a:r>
            <a:endParaRPr lang="en-IN" dirty="0"/>
          </a:p>
        </p:txBody>
      </p:sp>
    </p:spTree>
    <p:extLst>
      <p:ext uri="{BB962C8B-B14F-4D97-AF65-F5344CB8AC3E}">
        <p14:creationId xmlns:p14="http://schemas.microsoft.com/office/powerpoint/2010/main" val="1185537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51F0C-8368-465C-9481-7957CF7DA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684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E1CF-E031-4C88-B76A-5A784B980600}"/>
              </a:ext>
            </a:extLst>
          </p:cNvPr>
          <p:cNvSpPr>
            <a:spLocks noGrp="1"/>
          </p:cNvSpPr>
          <p:nvPr>
            <p:ph type="title"/>
          </p:nvPr>
        </p:nvSpPr>
        <p:spPr/>
        <p:txBody>
          <a:bodyPr/>
          <a:lstStyle/>
          <a:p>
            <a:r>
              <a:rPr lang="en-IN" dirty="0"/>
              <a:t>Where Deep Learning Can Be used?</a:t>
            </a:r>
          </a:p>
        </p:txBody>
      </p:sp>
      <p:sp>
        <p:nvSpPr>
          <p:cNvPr id="3" name="Content Placeholder 2">
            <a:extLst>
              <a:ext uri="{FF2B5EF4-FFF2-40B4-BE49-F238E27FC236}">
                <a16:creationId xmlns:a16="http://schemas.microsoft.com/office/drawing/2014/main" id="{BD7E8D10-3334-40FF-AB80-1F29F4BE7B97}"/>
              </a:ext>
            </a:extLst>
          </p:cNvPr>
          <p:cNvSpPr>
            <a:spLocks noGrp="1"/>
          </p:cNvSpPr>
          <p:nvPr>
            <p:ph idx="1"/>
          </p:nvPr>
        </p:nvSpPr>
        <p:spPr/>
        <p:txBody>
          <a:bodyPr/>
          <a:lstStyle/>
          <a:p>
            <a:r>
              <a:rPr lang="en-IN" dirty="0">
                <a:solidFill>
                  <a:srgbClr val="333333"/>
                </a:solidFill>
                <a:effectLst/>
                <a:ea typeface="Times New Roman" panose="02020603050405020304" pitchFamily="18" charset="0"/>
              </a:rPr>
              <a:t>Customer experience</a:t>
            </a:r>
            <a:endParaRPr lang="en-IN" dirty="0">
              <a:effectLst/>
              <a:ea typeface="Times New Roman" panose="02020603050405020304" pitchFamily="18" charset="0"/>
            </a:endParaRPr>
          </a:p>
          <a:p>
            <a:r>
              <a:rPr lang="en-IN" dirty="0">
                <a:solidFill>
                  <a:srgbClr val="333333"/>
                </a:solidFill>
                <a:effectLst/>
                <a:ea typeface="Times New Roman" panose="02020603050405020304" pitchFamily="18" charset="0"/>
              </a:rPr>
              <a:t>Translations</a:t>
            </a:r>
            <a:endParaRPr lang="en-IN" dirty="0">
              <a:effectLst/>
              <a:ea typeface="Times New Roman" panose="02020603050405020304" pitchFamily="18" charset="0"/>
            </a:endParaRPr>
          </a:p>
          <a:p>
            <a:r>
              <a:rPr lang="en-IN" dirty="0">
                <a:solidFill>
                  <a:srgbClr val="333333"/>
                </a:solidFill>
                <a:effectLst/>
                <a:ea typeface="Times New Roman" panose="02020603050405020304" pitchFamily="18" charset="0"/>
              </a:rPr>
              <a:t>Adding colour to black-and-white images and videos</a:t>
            </a:r>
            <a:endParaRPr lang="en-IN" dirty="0">
              <a:effectLst/>
              <a:ea typeface="Times New Roman" panose="02020603050405020304" pitchFamily="18" charset="0"/>
            </a:endParaRPr>
          </a:p>
          <a:p>
            <a:pPr>
              <a:lnSpc>
                <a:spcPts val="2700"/>
              </a:lnSpc>
            </a:pPr>
            <a:r>
              <a:rPr lang="en-IN" dirty="0">
                <a:solidFill>
                  <a:srgbClr val="333333"/>
                </a:solidFill>
                <a:effectLst/>
                <a:ea typeface="Times New Roman" panose="02020603050405020304" pitchFamily="18" charset="0"/>
              </a:rPr>
              <a:t>Language recognition</a:t>
            </a:r>
            <a:endParaRPr lang="en-IN" dirty="0">
              <a:effectLst/>
              <a:ea typeface="Times New Roman" panose="02020603050405020304" pitchFamily="18" charset="0"/>
            </a:endParaRPr>
          </a:p>
          <a:p>
            <a:pPr>
              <a:lnSpc>
                <a:spcPts val="2700"/>
              </a:lnSpc>
            </a:pPr>
            <a:r>
              <a:rPr lang="en-IN" dirty="0">
                <a:solidFill>
                  <a:srgbClr val="333333"/>
                </a:solidFill>
                <a:effectLst/>
                <a:ea typeface="Times New Roman" panose="02020603050405020304" pitchFamily="18" charset="0"/>
              </a:rPr>
              <a:t>Autonomous vehicles</a:t>
            </a:r>
            <a:endParaRPr lang="en-IN" dirty="0">
              <a:effectLst/>
              <a:ea typeface="Times New Roman" panose="02020603050405020304" pitchFamily="18" charset="0"/>
            </a:endParaRPr>
          </a:p>
          <a:p>
            <a:pPr>
              <a:lnSpc>
                <a:spcPts val="2700"/>
              </a:lnSpc>
            </a:pPr>
            <a:r>
              <a:rPr lang="en-IN" dirty="0">
                <a:solidFill>
                  <a:srgbClr val="333333"/>
                </a:solidFill>
                <a:effectLst/>
                <a:ea typeface="Times New Roman" panose="02020603050405020304" pitchFamily="18" charset="0"/>
              </a:rPr>
              <a:t>Computer vision</a:t>
            </a:r>
            <a:endParaRPr lang="en-IN" dirty="0">
              <a:effectLst/>
              <a:ea typeface="Times New Roman" panose="02020603050405020304" pitchFamily="18" charset="0"/>
            </a:endParaRPr>
          </a:p>
          <a:p>
            <a:pPr>
              <a:lnSpc>
                <a:spcPts val="2700"/>
              </a:lnSpc>
            </a:pPr>
            <a:r>
              <a:rPr lang="en-IN" dirty="0">
                <a:solidFill>
                  <a:srgbClr val="333333"/>
                </a:solidFill>
                <a:effectLst/>
                <a:ea typeface="Times New Roman" panose="02020603050405020304" pitchFamily="18" charset="0"/>
              </a:rPr>
              <a:t>Text generation</a:t>
            </a:r>
            <a:endParaRPr lang="en-IN" dirty="0">
              <a:effectLst/>
              <a:ea typeface="Times New Roman" panose="02020603050405020304" pitchFamily="18" charset="0"/>
            </a:endParaRPr>
          </a:p>
          <a:p>
            <a:r>
              <a:rPr lang="en-IN" dirty="0">
                <a:solidFill>
                  <a:srgbClr val="333333"/>
                </a:solidFill>
                <a:effectLst/>
                <a:ea typeface="Times New Roman" panose="02020603050405020304" pitchFamily="18" charset="0"/>
              </a:rPr>
              <a:t>Deep-learning robots</a:t>
            </a:r>
            <a:endParaRPr lang="en-IN" dirty="0">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266703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97C797-80E5-4A9D-8433-82C4FD4C84A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4357" y="1273630"/>
            <a:ext cx="7984672" cy="5143500"/>
          </a:xfrm>
          <a:prstGeom prst="rect">
            <a:avLst/>
          </a:prstGeom>
          <a:noFill/>
          <a:ln>
            <a:noFill/>
          </a:ln>
        </p:spPr>
      </p:pic>
    </p:spTree>
    <p:extLst>
      <p:ext uri="{BB962C8B-B14F-4D97-AF65-F5344CB8AC3E}">
        <p14:creationId xmlns:p14="http://schemas.microsoft.com/office/powerpoint/2010/main" val="309416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0F4D-FDAF-473F-A900-A96250A98751}"/>
              </a:ext>
            </a:extLst>
          </p:cNvPr>
          <p:cNvSpPr>
            <a:spLocks noGrp="1"/>
          </p:cNvSpPr>
          <p:nvPr>
            <p:ph type="title"/>
          </p:nvPr>
        </p:nvSpPr>
        <p:spPr/>
        <p:txBody>
          <a:bodyPr>
            <a:normAutofit/>
          </a:bodyPr>
          <a:lstStyle/>
          <a:p>
            <a:r>
              <a:rPr lang="en-IN" sz="2800" b="1" kern="0" dirty="0">
                <a:solidFill>
                  <a:srgbClr val="111111"/>
                </a:solidFill>
                <a:effectLst/>
                <a:latin typeface="Arial" panose="020B0604020202020204" pitchFamily="34" charset="0"/>
                <a:ea typeface="Times New Roman" panose="02020603050405020304" pitchFamily="18" charset="0"/>
                <a:cs typeface="Times New Roman" panose="02020603050405020304" pitchFamily="18" charset="0"/>
              </a:rPr>
              <a:t>Artificial Intelligence</a:t>
            </a:r>
            <a:br>
              <a:rPr lang="en-IN" sz="2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sz="6000" dirty="0"/>
          </a:p>
        </p:txBody>
      </p:sp>
      <p:sp>
        <p:nvSpPr>
          <p:cNvPr id="3" name="Content Placeholder 2">
            <a:extLst>
              <a:ext uri="{FF2B5EF4-FFF2-40B4-BE49-F238E27FC236}">
                <a16:creationId xmlns:a16="http://schemas.microsoft.com/office/drawing/2014/main" id="{4DC1C18E-6E7E-439B-AAFE-5C09FDD77F84}"/>
              </a:ext>
            </a:extLst>
          </p:cNvPr>
          <p:cNvSpPr>
            <a:spLocks noGrp="1"/>
          </p:cNvSpPr>
          <p:nvPr>
            <p:ph idx="1"/>
          </p:nvPr>
        </p:nvSpPr>
        <p:spPr/>
        <p:txBody>
          <a:bodyPr>
            <a:normAutofit/>
          </a:bodyPr>
          <a:lstStyle/>
          <a:p>
            <a:r>
              <a:rPr lang="en-IN" sz="20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(AI) refers to the simulation of human intelligence in machines that are programmed to think like humans and mimic their actions. The term may also be applied to any machine that exhibits traits associated with a human mind such as learning and problem-solving.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200" dirty="0"/>
          </a:p>
        </p:txBody>
      </p:sp>
      <p:pic>
        <p:nvPicPr>
          <p:cNvPr id="1026" name="Picture 2" descr="TA Digital - 10 Ways Artificial Intelligence Can Improve Customer ...">
            <a:extLst>
              <a:ext uri="{FF2B5EF4-FFF2-40B4-BE49-F238E27FC236}">
                <a16:creationId xmlns:a16="http://schemas.microsoft.com/office/drawing/2014/main" id="{1FAE6FC3-EB85-41EB-B660-78B314242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885" y="2955470"/>
            <a:ext cx="8686800" cy="29772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73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1F22-9091-4C77-92BB-5AE6B39CFA5F}"/>
              </a:ext>
            </a:extLst>
          </p:cNvPr>
          <p:cNvSpPr>
            <a:spLocks noGrp="1"/>
          </p:cNvSpPr>
          <p:nvPr>
            <p:ph type="title"/>
          </p:nvPr>
        </p:nvSpPr>
        <p:spPr/>
        <p:txBody>
          <a:bodyPr>
            <a:normAutofit/>
          </a:bodyPr>
          <a:lstStyle/>
          <a:p>
            <a:r>
              <a:rPr lang="en-IN" sz="3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What is Machine Learning?</a:t>
            </a:r>
            <a:endParaRPr lang="en-IN" sz="7200" b="1" dirty="0"/>
          </a:p>
        </p:txBody>
      </p:sp>
      <p:sp>
        <p:nvSpPr>
          <p:cNvPr id="3" name="Content Placeholder 2">
            <a:extLst>
              <a:ext uri="{FF2B5EF4-FFF2-40B4-BE49-F238E27FC236}">
                <a16:creationId xmlns:a16="http://schemas.microsoft.com/office/drawing/2014/main" id="{4C33D4FC-6E95-40FC-8A69-3DC2A3DE3B36}"/>
              </a:ext>
            </a:extLst>
          </p:cNvPr>
          <p:cNvSpPr>
            <a:spLocks noGrp="1"/>
          </p:cNvSpPr>
          <p:nvPr>
            <p:ph idx="1"/>
          </p:nvPr>
        </p:nvSpPr>
        <p:spPr/>
        <p:txBody>
          <a:bodyPr>
            <a:normAutofit/>
          </a:bodyPr>
          <a:lstStyle/>
          <a:p>
            <a:r>
              <a:rPr lang="en-IN" sz="2000" dirty="0">
                <a:solidFill>
                  <a:srgbClr val="333333"/>
                </a:solidFill>
                <a:effectLst/>
                <a:latin typeface="Montserrat" panose="00000800000000000000" pitchFamily="2" charset="0"/>
                <a:ea typeface="Calibri" panose="020F0502020204030204" pitchFamily="34" charset="0"/>
                <a:cs typeface="Times New Roman" panose="02020603050405020304" pitchFamily="18" charset="0"/>
              </a:rPr>
              <a:t>Machine learning is an application of artificial intelligence (AI) that provides systems the ability to automatically learn and improve from experience without being explicitly programmed. </a:t>
            </a:r>
            <a:r>
              <a:rPr lang="en-IN" sz="2000" b="1" dirty="0">
                <a:solidFill>
                  <a:srgbClr val="333333"/>
                </a:solidFill>
                <a:effectLst/>
                <a:latin typeface="Montserrat" panose="00000800000000000000" pitchFamily="2" charset="0"/>
                <a:ea typeface="Calibri" panose="020F0502020204030204" pitchFamily="34" charset="0"/>
                <a:cs typeface="Times New Roman" panose="02020603050405020304" pitchFamily="18" charset="0"/>
              </a:rPr>
              <a:t>Machine learning focuses on the development of computer programs</a:t>
            </a:r>
            <a:r>
              <a:rPr lang="en-IN" sz="2000" dirty="0">
                <a:solidFill>
                  <a:srgbClr val="333333"/>
                </a:solidFill>
                <a:effectLst/>
                <a:latin typeface="Montserrat" panose="00000800000000000000" pitchFamily="2" charset="0"/>
                <a:ea typeface="Calibri" panose="020F0502020204030204" pitchFamily="34" charset="0"/>
                <a:cs typeface="Times New Roman" panose="02020603050405020304" pitchFamily="18" charset="0"/>
              </a:rPr>
              <a:t> that can access data and use it learn for themselves.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4" name="Picture 6" descr="Machine Learning - GeeksforGeeks">
            <a:extLst>
              <a:ext uri="{FF2B5EF4-FFF2-40B4-BE49-F238E27FC236}">
                <a16:creationId xmlns:a16="http://schemas.microsoft.com/office/drawing/2014/main" id="{0C049B9E-9C77-476E-9C71-ADACD8C12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643" y="3429000"/>
            <a:ext cx="7745186" cy="32924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47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 Companies Using Machine Learning in Cool Ways | WordStream">
            <a:extLst>
              <a:ext uri="{FF2B5EF4-FFF2-40B4-BE49-F238E27FC236}">
                <a16:creationId xmlns:a16="http://schemas.microsoft.com/office/drawing/2014/main" id="{61F9A214-5812-4E1F-A53B-4562DEC00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18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Spreads">
            <a:extLst>
              <a:ext uri="{FF2B5EF4-FFF2-40B4-BE49-F238E27FC236}">
                <a16:creationId xmlns:a16="http://schemas.microsoft.com/office/drawing/2014/main" id="{04CC4CD5-6748-4B18-8012-33A25B20C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72" y="430714"/>
            <a:ext cx="11038114" cy="6098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4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A06A-52BA-4667-8485-6D4F51DE31BF}"/>
              </a:ext>
            </a:extLst>
          </p:cNvPr>
          <p:cNvSpPr>
            <a:spLocks noGrp="1"/>
          </p:cNvSpPr>
          <p:nvPr>
            <p:ph type="title"/>
          </p:nvPr>
        </p:nvSpPr>
        <p:spPr/>
        <p:txBody>
          <a:bodyPr>
            <a:normAutofit/>
          </a:bodyPr>
          <a:lstStyle/>
          <a:p>
            <a:r>
              <a:rPr lang="en-IN" sz="4000" b="1" spc="10" dirty="0">
                <a:solidFill>
                  <a:srgbClr val="000000"/>
                </a:solidFill>
                <a:effectLst/>
                <a:latin typeface="Times New Roman" panose="02020603050405020304" pitchFamily="18" charset="0"/>
                <a:ea typeface="Times New Roman" panose="02020603050405020304" pitchFamily="18" charset="0"/>
              </a:rPr>
              <a:t>Why is Deep Learning Important?</a:t>
            </a:r>
            <a:endParaRPr lang="en-IN" sz="7200" dirty="0"/>
          </a:p>
        </p:txBody>
      </p:sp>
      <p:sp>
        <p:nvSpPr>
          <p:cNvPr id="3" name="Content Placeholder 2">
            <a:extLst>
              <a:ext uri="{FF2B5EF4-FFF2-40B4-BE49-F238E27FC236}">
                <a16:creationId xmlns:a16="http://schemas.microsoft.com/office/drawing/2014/main" id="{87089CCB-95E7-41EC-8D4E-5F3CB2E30105}"/>
              </a:ext>
            </a:extLst>
          </p:cNvPr>
          <p:cNvSpPr>
            <a:spLocks noGrp="1"/>
          </p:cNvSpPr>
          <p:nvPr>
            <p:ph idx="1"/>
          </p:nvPr>
        </p:nvSpPr>
        <p:spPr/>
        <p:txBody>
          <a:bodyPr/>
          <a:lstStyle/>
          <a:p>
            <a:pPr>
              <a:lnSpc>
                <a:spcPts val="2700"/>
              </a:lnSpc>
            </a:pPr>
            <a:r>
              <a:rPr lang="en-IN" sz="2000" dirty="0">
                <a:solidFill>
                  <a:srgbClr val="000000"/>
                </a:solidFill>
                <a:effectLst/>
                <a:ea typeface="Times New Roman" panose="02020603050405020304" pitchFamily="18" charset="0"/>
              </a:rPr>
              <a:t>Deep Learning is important for one reason, and one reason only: we’ve been able to achieve meaningful, useful accuracy on tasks that matter. Machine Learning has been used for classification on images and text for decades, but it struggled to cross the threshold – there’s a baseline accuracy that algorithms need to have to work in business settings. Deep Learning is finally enabling us to cross that line in places we weren’t able to before.</a:t>
            </a:r>
          </a:p>
          <a:p>
            <a:pPr>
              <a:lnSpc>
                <a:spcPts val="2700"/>
              </a:lnSpc>
            </a:pPr>
            <a:endParaRPr lang="en-IN" sz="2000" dirty="0">
              <a:effectLst/>
              <a:ea typeface="Times New Roman" panose="02020603050405020304" pitchFamily="18" charset="0"/>
            </a:endParaRPr>
          </a:p>
          <a:p>
            <a:pPr algn="l">
              <a:lnSpc>
                <a:spcPts val="2700"/>
              </a:lnSpc>
            </a:pPr>
            <a:r>
              <a:rPr lang="en-IN" sz="2000" dirty="0">
                <a:solidFill>
                  <a:srgbClr val="000000"/>
                </a:solidFill>
                <a:effectLst/>
                <a:ea typeface="Times New Roman" panose="02020603050405020304" pitchFamily="18" charset="0"/>
              </a:rPr>
              <a:t>Computer vision is a great example of a task that Deep Learning has transformed into something realistic for business applications. Using Deep Learning to classify and label images isn’t only better than any other traditional algorithms: it’s starting to be better than actual humans.</a:t>
            </a:r>
            <a:endParaRPr lang="en-IN" sz="2000" dirty="0">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96124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DA4F-A55C-4CD0-AB8F-9EB7DCC13C1F}"/>
              </a:ext>
            </a:extLst>
          </p:cNvPr>
          <p:cNvSpPr>
            <a:spLocks noGrp="1"/>
          </p:cNvSpPr>
          <p:nvPr>
            <p:ph type="title"/>
          </p:nvPr>
        </p:nvSpPr>
        <p:spPr/>
        <p:txBody>
          <a:bodyPr>
            <a:normAutofit/>
          </a:bodyPr>
          <a:lstStyle/>
          <a:p>
            <a:r>
              <a:rPr lang="en-IN" sz="4000" b="1" dirty="0">
                <a:effectLst/>
                <a:latin typeface="+mn-lt"/>
              </a:rPr>
              <a:t>Why Deep Learning Matters</a:t>
            </a:r>
            <a:endParaRPr lang="en-IN" sz="4000" b="1" dirty="0">
              <a:latin typeface="+mn-lt"/>
            </a:endParaRPr>
          </a:p>
        </p:txBody>
      </p:sp>
      <p:sp>
        <p:nvSpPr>
          <p:cNvPr id="3" name="Content Placeholder 2">
            <a:extLst>
              <a:ext uri="{FF2B5EF4-FFF2-40B4-BE49-F238E27FC236}">
                <a16:creationId xmlns:a16="http://schemas.microsoft.com/office/drawing/2014/main" id="{2D913488-910D-41FC-9819-D39A53E1AEFC}"/>
              </a:ext>
            </a:extLst>
          </p:cNvPr>
          <p:cNvSpPr>
            <a:spLocks noGrp="1"/>
          </p:cNvSpPr>
          <p:nvPr>
            <p:ph idx="1"/>
          </p:nvPr>
        </p:nvSpPr>
        <p:spPr/>
        <p:txBody>
          <a:bodyPr>
            <a:normAutofit/>
          </a:bodyPr>
          <a:lstStyle/>
          <a:p>
            <a:r>
              <a:rPr lang="en-US" sz="2400" b="0" i="0" dirty="0">
                <a:solidFill>
                  <a:srgbClr val="1A1A1A"/>
                </a:solidFill>
                <a:effectLst/>
                <a:latin typeface="Arial" panose="020B0604020202020204" pitchFamily="34" charset="0"/>
              </a:rPr>
              <a:t>In a word, accuracy. Deep learning achieves recognition accuracy at higher levels than ever before. This helps consumer electronics meet user expectations, and it is crucial for safety-critical applications like driverless cars. Recent advances in deep learning have improved to the point where deep learning outperforms humans in some tasks like classifying objects in images.</a:t>
            </a:r>
            <a:endParaRPr lang="en-IN" sz="2400" dirty="0"/>
          </a:p>
        </p:txBody>
      </p:sp>
    </p:spTree>
    <p:extLst>
      <p:ext uri="{BB962C8B-B14F-4D97-AF65-F5344CB8AC3E}">
        <p14:creationId xmlns:p14="http://schemas.microsoft.com/office/powerpoint/2010/main" val="1177942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610</Words>
  <Application>Microsoft Office PowerPoint</Application>
  <PresentationFormat>Widescreen</PresentationFormat>
  <Paragraphs>30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Helvetica</vt:lpstr>
      <vt:lpstr>Montserrat</vt:lpstr>
      <vt:lpstr>Times New Roman</vt:lpstr>
      <vt:lpstr>Office Theme</vt:lpstr>
      <vt:lpstr>PowerPoint Presentation</vt:lpstr>
      <vt:lpstr>What is Deep Learning? </vt:lpstr>
      <vt:lpstr>PowerPoint Presentation</vt:lpstr>
      <vt:lpstr>Artificial Intelligence </vt:lpstr>
      <vt:lpstr>What is Machine Learning?</vt:lpstr>
      <vt:lpstr>PowerPoint Presentation</vt:lpstr>
      <vt:lpstr>PowerPoint Presentation</vt:lpstr>
      <vt:lpstr>Why is Deep Learning Important?</vt:lpstr>
      <vt:lpstr>Why Deep Learning Matters</vt:lpstr>
      <vt:lpstr>There are two main reasons it has only recently become useful.</vt:lpstr>
      <vt:lpstr>How Deep Learning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Deep Learning Can Be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 Dutta</dc:creator>
  <cp:lastModifiedBy>Amit Dutta</cp:lastModifiedBy>
  <cp:revision>9</cp:revision>
  <dcterms:created xsi:type="dcterms:W3CDTF">2020-08-05T16:44:16Z</dcterms:created>
  <dcterms:modified xsi:type="dcterms:W3CDTF">2020-08-06T03:28:59Z</dcterms:modified>
</cp:coreProperties>
</file>